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9" r:id="rId2"/>
    <p:sldId id="266" r:id="rId3"/>
    <p:sldId id="267" r:id="rId4"/>
    <p:sldId id="261" r:id="rId5"/>
    <p:sldId id="262" r:id="rId6"/>
    <p:sldId id="263" r:id="rId7"/>
    <p:sldId id="269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ED6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150" autoAdjust="0"/>
    <p:restoredTop sz="84034" autoAdjust="0"/>
  </p:normalViewPr>
  <p:slideViewPr>
    <p:cSldViewPr>
      <p:cViewPr varScale="1">
        <p:scale>
          <a:sx n="65" d="100"/>
          <a:sy n="65" d="100"/>
        </p:scale>
        <p:origin x="-139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6" y="268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4" d="100"/>
        <a:sy n="154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3144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359F0FC3-CB6C-46F9-ABE4-08A8F7B3F42A}" type="datetimeFigureOut">
              <a:rPr lang="en-US"/>
              <a:pPr>
                <a:defRPr/>
              </a:pPr>
              <a:t>2/29/2012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727F51F2-3D3D-47E0-AF1D-8FE9D5BE328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61321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F7F149A2-88F7-49B6-ADC3-EBF0FE2446E1}" type="datetimeFigureOut">
              <a:rPr lang="en-US"/>
              <a:pPr>
                <a:defRPr/>
              </a:pPr>
              <a:t>2/29/2012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763718B3-A089-44D6-944A-D2B98FDD958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283728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smtClean="0"/>
              <a:t>This template can be used as a starter file for presenting training materials in a group setting.</a:t>
            </a:r>
          </a:p>
          <a:p>
            <a:pPr>
              <a:spcBef>
                <a:spcPct val="0"/>
              </a:spcBef>
            </a:pPr>
            <a:endParaRPr lang="en-US" smtClean="0"/>
          </a:p>
          <a:p>
            <a:pPr>
              <a:spcBef>
                <a:spcPct val="0"/>
              </a:spcBef>
            </a:pPr>
            <a:r>
              <a:rPr lang="en-US" b="1" smtClean="0"/>
              <a:t>Sections</a:t>
            </a:r>
            <a:endParaRPr lang="en-US" smtClean="0"/>
          </a:p>
          <a:p>
            <a:pPr>
              <a:spcBef>
                <a:spcPct val="0"/>
              </a:spcBef>
            </a:pPr>
            <a:r>
              <a:rPr lang="en-US" smtClean="0"/>
              <a:t>Right-click on a slide to add sections. Sections can help to organize your slides or facilitate collaboration between multiple authors.</a:t>
            </a:r>
          </a:p>
          <a:p>
            <a:pPr>
              <a:spcBef>
                <a:spcPct val="0"/>
              </a:spcBef>
            </a:pPr>
            <a:endParaRPr lang="en-US" b="1" smtClean="0"/>
          </a:p>
          <a:p>
            <a:pPr>
              <a:spcBef>
                <a:spcPct val="0"/>
              </a:spcBef>
            </a:pPr>
            <a:r>
              <a:rPr lang="en-US" b="1" smtClean="0"/>
              <a:t>Notes</a:t>
            </a:r>
          </a:p>
          <a:p>
            <a:pPr>
              <a:spcBef>
                <a:spcPct val="0"/>
              </a:spcBef>
            </a:pPr>
            <a:r>
              <a:rPr lang="en-US" smtClean="0"/>
              <a:t>Use the Notes section for delivery notes or to provide additional details for the audience. View these notes in Presentation View during your presentation. </a:t>
            </a:r>
          </a:p>
          <a:p>
            <a:pPr>
              <a:spcBef>
                <a:spcPct val="0"/>
              </a:spcBef>
            </a:pPr>
            <a:r>
              <a:rPr lang="en-US" smtClean="0"/>
              <a:t>Keep in mind the font size (important for accessibility, visibility, videotaping, and online production)</a:t>
            </a:r>
          </a:p>
          <a:p>
            <a:pPr>
              <a:spcBef>
                <a:spcPct val="0"/>
              </a:spcBef>
            </a:pPr>
            <a:endParaRPr lang="en-US" smtClean="0"/>
          </a:p>
          <a:p>
            <a:pPr>
              <a:spcBef>
                <a:spcPct val="0"/>
              </a:spcBef>
            </a:pPr>
            <a:r>
              <a:rPr lang="en-US" b="1" smtClean="0"/>
              <a:t>Coordinated colors </a:t>
            </a:r>
          </a:p>
          <a:p>
            <a:pPr>
              <a:spcBef>
                <a:spcPct val="0"/>
              </a:spcBef>
            </a:pPr>
            <a:r>
              <a:rPr lang="en-US" smtClean="0"/>
              <a:t>Pay particular attention to the graphs, charts, and text boxes. </a:t>
            </a:r>
          </a:p>
          <a:p>
            <a:pPr>
              <a:spcBef>
                <a:spcPct val="0"/>
              </a:spcBef>
            </a:pPr>
            <a:r>
              <a:rPr lang="en-US" smtClean="0"/>
              <a:t>Consider that attendees will print in black and white or grayscale. Run a test print to make sure your colors work when printed in pure black and white and grayscale.</a:t>
            </a:r>
          </a:p>
          <a:p>
            <a:pPr>
              <a:spcBef>
                <a:spcPct val="0"/>
              </a:spcBef>
            </a:pPr>
            <a:endParaRPr lang="en-US" smtClean="0"/>
          </a:p>
          <a:p>
            <a:pPr>
              <a:spcBef>
                <a:spcPct val="0"/>
              </a:spcBef>
            </a:pPr>
            <a:r>
              <a:rPr lang="en-US" b="1" smtClean="0"/>
              <a:t>Graphics, tables, and graphs</a:t>
            </a:r>
          </a:p>
          <a:p>
            <a:pPr>
              <a:spcBef>
                <a:spcPct val="0"/>
              </a:spcBef>
            </a:pPr>
            <a:r>
              <a:rPr lang="en-US" smtClean="0"/>
              <a:t>Keep it simple: If possible, use consistent, non-distracting styles and colors.</a:t>
            </a:r>
          </a:p>
          <a:p>
            <a:pPr>
              <a:spcBef>
                <a:spcPct val="0"/>
              </a:spcBef>
            </a:pPr>
            <a:r>
              <a:rPr lang="en-US" smtClean="0"/>
              <a:t>Label all graphs and tables.</a:t>
            </a:r>
          </a:p>
          <a:p>
            <a:pPr>
              <a:spcBef>
                <a:spcPct val="0"/>
              </a:spcBef>
            </a:pPr>
            <a:endParaRPr lang="en-US" smtClean="0"/>
          </a:p>
          <a:p>
            <a:pPr>
              <a:spcBef>
                <a:spcPct val="0"/>
              </a:spcBef>
            </a:pPr>
            <a:endParaRPr lang="en-US" smtClean="0"/>
          </a:p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7A8BAC4-DCA4-4C8A-954B-4BB9F0343E86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69632"/>
            <a:ext cx="8077200" cy="1143000"/>
          </a:xfrm>
        </p:spPr>
        <p:txBody>
          <a:bodyPr/>
          <a:lstStyle>
            <a:lvl1pPr algn="l">
              <a:defRPr lang="en-US" dirty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596413"/>
            <a:ext cx="8077200" cy="4297363"/>
          </a:xfrm>
        </p:spPr>
        <p:txBody>
          <a:bodyPr>
            <a:normAutofit/>
          </a:bodyPr>
          <a:lstStyle>
            <a:lvl1pPr>
              <a:defRPr sz="3200">
                <a:latin typeface="+mn-lt"/>
              </a:defRPr>
            </a:lvl1pPr>
            <a:lvl2pPr>
              <a:defRPr sz="2800">
                <a:latin typeface="+mn-lt"/>
              </a:defRPr>
            </a:lvl2pPr>
            <a:lvl3pPr>
              <a:defRPr sz="2400">
                <a:latin typeface="+mn-lt"/>
              </a:defRPr>
            </a:lvl3pPr>
            <a:lvl4pPr>
              <a:defRPr sz="2400">
                <a:latin typeface="+mn-lt"/>
              </a:defRPr>
            </a:lvl4pPr>
            <a:lvl5pPr>
              <a:defRPr sz="2400"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43001E-09CB-4A8A-B6A8-43E535568434}" type="datetimeFigureOut">
              <a:rPr lang="en-US"/>
              <a:pPr>
                <a:defRPr/>
              </a:pPr>
              <a:t>2/29/2012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7BABCF-3EE5-41E2-88B2-A4CE560C33F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526137-5791-41CB-B2C4-33BF95E7F2C4}" type="datetimeFigureOut">
              <a:rPr lang="en-US"/>
              <a:pPr>
                <a:defRPr/>
              </a:pPr>
              <a:t>2/29/2012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79DE3D-5700-4FC6-8480-8258A3F2E9B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5D0533-0BDD-498C-9F0A-EADF9A13FA8D}" type="datetimeFigureOut">
              <a:rPr lang="en-US"/>
              <a:pPr>
                <a:defRPr/>
              </a:pPr>
              <a:t>2/29/2012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A57304-A994-45C6-98AB-E4F0E70EE44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ground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42863" y="0"/>
            <a:ext cx="9101137" cy="688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3C5562-70AA-437C-B1DE-0156288AD479}" type="datetimeFigureOut">
              <a:rPr lang="en-US"/>
              <a:pPr>
                <a:defRPr/>
              </a:pPr>
              <a:t>2/29/2012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E68EC1-E5D7-4BBC-9F95-1FCE3FDE7B0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42863" y="0"/>
            <a:ext cx="9101137" cy="688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1588"/>
            <a:ext cx="37211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90800" y="2286000"/>
            <a:ext cx="6180224" cy="1470025"/>
          </a:xfrm>
        </p:spPr>
        <p:txBody>
          <a:bodyPr anchor="t"/>
          <a:lstStyle>
            <a:lvl1pPr algn="r">
              <a:defRPr b="1" cap="small" baseline="0">
                <a:solidFill>
                  <a:srgbClr val="0033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400" y="4038600"/>
            <a:ext cx="4772528" cy="990600"/>
          </a:xfrm>
        </p:spPr>
        <p:txBody>
          <a:bodyPr>
            <a:normAutofit/>
          </a:bodyPr>
          <a:lstStyle>
            <a:lvl1pPr marL="0" indent="0" algn="r">
              <a:buNone/>
              <a:defRPr sz="2000" b="0">
                <a:solidFill>
                  <a:schemeClr val="tx1"/>
                </a:solidFill>
                <a:latin typeface="Georgia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6858000" y="5105400"/>
            <a:ext cx="1828800" cy="990600"/>
          </a:xfrm>
        </p:spPr>
        <p:txBody>
          <a:bodyPr rtlCol="0">
            <a:normAutofit/>
          </a:bodyPr>
          <a:lstStyle>
            <a:lvl1pPr marL="0" indent="0" algn="ctr">
              <a:buNone/>
              <a:defRPr sz="2000" baseline="0"/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42863" y="0"/>
            <a:ext cx="9101137" cy="688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-15875" y="0"/>
            <a:ext cx="9172575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3048000"/>
            <a:ext cx="4343400" cy="1362075"/>
          </a:xfrm>
        </p:spPr>
        <p:txBody>
          <a:bodyPr anchor="b"/>
          <a:lstStyle>
            <a:lvl1pPr algn="l">
              <a:defRPr sz="4000" b="1" cap="small" baseline="0">
                <a:solidFill>
                  <a:srgbClr val="0033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6781800" y="5334000"/>
            <a:ext cx="2133600" cy="990600"/>
          </a:xfrm>
        </p:spPr>
        <p:txBody>
          <a:bodyPr rtlCol="0">
            <a:norm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ECE2D2-A74D-458A-BB79-C25404A26A4E}" type="datetimeFigureOut">
              <a:rPr lang="en-US"/>
              <a:pPr>
                <a:defRPr/>
              </a:pPr>
              <a:t>2/29/2012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DF7096-7828-4F57-94DA-040F5E31512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FAEADD-DFE1-4898-BB4A-DACBC933EB78}" type="datetimeFigureOut">
              <a:rPr lang="en-US"/>
              <a:pPr>
                <a:defRPr/>
              </a:pPr>
              <a:t>2/29/2012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05D031-00B5-4DF4-8156-F7AA66E80B3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736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736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8FD790-1221-4FA4-9B87-11BDD9BEABC0}" type="datetimeFigureOut">
              <a:rPr lang="en-US"/>
              <a:pPr>
                <a:defRPr/>
              </a:pPr>
              <a:t>2/29/2012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6565F4-1194-4456-B070-7AF3F43990C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36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86059E-35FD-4CFD-B32C-ADC66269A32E}" type="datetimeFigureOut">
              <a:rPr lang="en-US"/>
              <a:pPr>
                <a:defRPr/>
              </a:pPr>
              <a:t>2/29/2012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0A03ED-15F7-4B20-8484-8428F25FFEF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5B9277-99E3-4D9C-BDB3-E26B92E6E113}" type="datetimeFigureOut">
              <a:rPr lang="en-US"/>
              <a:pPr>
                <a:defRPr/>
              </a:pPr>
              <a:t>2/29/2012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2CC9D5-486F-48BD-A602-81560C16F13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5A85EF-2C2C-4D94-908A-85C147033C7D}" type="datetimeFigureOut">
              <a:rPr lang="en-US"/>
              <a:pPr>
                <a:defRPr/>
              </a:pPr>
              <a:t>2/29/2012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E8E8F3-CAA8-475F-80EA-B0DB4A1EDEB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274638"/>
            <a:ext cx="5867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C628C2-383B-44C8-B2F1-0F5867799C99}" type="datetimeFigureOut">
              <a:rPr lang="en-US"/>
              <a:pPr>
                <a:defRPr/>
              </a:pPr>
              <a:t>2/29/2012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08C2E0-68DE-4CFC-BC34-37C06BF8E53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/>
          <p:cNvPicPr>
            <a:picLocks noChangeAspect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42863" y="0"/>
            <a:ext cx="9101137" cy="688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762000" y="274638"/>
            <a:ext cx="8077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62000" y="1600200"/>
            <a:ext cx="80772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68714DC-130F-4DF5-A1C7-729A427BEC0C}" type="datetimeFigureOut">
              <a:rPr lang="en-US"/>
              <a:pPr>
                <a:defRPr/>
              </a:pPr>
              <a:t>2/29/2012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528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056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6BF3319-D9B8-4D15-80FF-7B213391D29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32" name="Picture 7"/>
          <p:cNvPicPr>
            <a:picLocks noChangeAspect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-152400" y="-109538"/>
            <a:ext cx="819150" cy="7083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0" r:id="rId4"/>
    <p:sldLayoutId id="2147483659" r:id="rId5"/>
    <p:sldLayoutId id="2147483658" r:id="rId6"/>
    <p:sldLayoutId id="2147483657" r:id="rId7"/>
    <p:sldLayoutId id="2147483656" r:id="rId8"/>
    <p:sldLayoutId id="2147483655" r:id="rId9"/>
    <p:sldLayoutId id="2147483654" r:id="rId10"/>
    <p:sldLayoutId id="2147483653" r:id="rId11"/>
    <p:sldLayoutId id="2147483664" r:id="rId12"/>
  </p:sldLayoutIdLst>
  <p:transition spd="slow">
    <p:wipe dir="d"/>
  </p:transition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lang="en-US" sz="4400" kern="1200" dirty="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2590800" y="2286000"/>
            <a:ext cx="6180138" cy="1470025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dirty="0" smtClean="0"/>
              <a:t>Acids Bases and pH</a:t>
            </a:r>
            <a:endParaRPr dirty="0"/>
          </a:p>
        </p:txBody>
      </p:sp>
      <p:sp>
        <p:nvSpPr>
          <p:cNvPr id="16386" name="Subtitle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3962400" y="4038600"/>
            <a:ext cx="4772025" cy="990600"/>
          </a:xfrm>
        </p:spPr>
        <p:txBody>
          <a:bodyPr/>
          <a:lstStyle/>
          <a:p>
            <a:r>
              <a:rPr lang="en-US" sz="2400" smtClean="0">
                <a:latin typeface="Calibri" pitchFamily="34" charset="0"/>
              </a:rPr>
              <a:t>Year 8 Science</a:t>
            </a:r>
          </a:p>
          <a:p>
            <a:r>
              <a:rPr lang="en-US" sz="2400" smtClean="0">
                <a:latin typeface="Calibri" pitchFamily="34" charset="0"/>
              </a:rPr>
              <a:t>Mr Kos</a:t>
            </a:r>
          </a:p>
        </p:txBody>
      </p:sp>
    </p:spTree>
    <p:custDataLst>
      <p:tags r:id="rId1"/>
    </p:custData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4"/>
          <p:cNvSpPr>
            <a:spLocks noGrp="1"/>
          </p:cNvSpPr>
          <p:nvPr>
            <p:ph type="title" idx="4294967295"/>
          </p:nvPr>
        </p:nvSpPr>
        <p:spPr>
          <a:xfrm>
            <a:off x="762000" y="269875"/>
            <a:ext cx="8077200" cy="1143000"/>
          </a:xfrm>
        </p:spPr>
        <p:txBody>
          <a:bodyPr/>
          <a:lstStyle/>
          <a:p>
            <a:r>
              <a:rPr lang="en-AU">
                <a:solidFill>
                  <a:schemeClr val="tx2"/>
                </a:solidFill>
              </a:rPr>
              <a:t>Acids and Bases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4294967295"/>
          </p:nvPr>
        </p:nvSpPr>
        <p:spPr>
          <a:xfrm>
            <a:off x="762000" y="1597025"/>
            <a:ext cx="8077200" cy="4297363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en-AU" sz="3600" smtClean="0"/>
              <a:t>Acids and Bases are found everywhere</a:t>
            </a:r>
          </a:p>
          <a:p>
            <a:pPr lvl="1">
              <a:lnSpc>
                <a:spcPct val="80000"/>
              </a:lnSpc>
            </a:pPr>
            <a:r>
              <a:rPr lang="en-AU" sz="3200" smtClean="0">
                <a:solidFill>
                  <a:schemeClr val="tx2"/>
                </a:solidFill>
              </a:rPr>
              <a:t>Common acids include:</a:t>
            </a:r>
          </a:p>
          <a:p>
            <a:pPr lvl="2">
              <a:lnSpc>
                <a:spcPct val="80000"/>
              </a:lnSpc>
            </a:pPr>
            <a:r>
              <a:rPr lang="en-AU" sz="2800" smtClean="0">
                <a:solidFill>
                  <a:schemeClr val="tx2"/>
                </a:solidFill>
              </a:rPr>
              <a:t>Hydrochloric Acid</a:t>
            </a:r>
          </a:p>
          <a:p>
            <a:pPr lvl="3">
              <a:lnSpc>
                <a:spcPct val="80000"/>
              </a:lnSpc>
            </a:pPr>
            <a:r>
              <a:rPr lang="en-AU" sz="2400" smtClean="0">
                <a:solidFill>
                  <a:schemeClr val="tx2"/>
                </a:solidFill>
              </a:rPr>
              <a:t>Found in Gastric Juice</a:t>
            </a:r>
          </a:p>
          <a:p>
            <a:pPr lvl="3">
              <a:lnSpc>
                <a:spcPct val="80000"/>
              </a:lnSpc>
            </a:pPr>
            <a:r>
              <a:rPr lang="en-AU" sz="2400" smtClean="0">
                <a:solidFill>
                  <a:schemeClr val="tx2"/>
                </a:solidFill>
              </a:rPr>
              <a:t>Used to clean bricks</a:t>
            </a:r>
          </a:p>
          <a:p>
            <a:pPr lvl="2">
              <a:lnSpc>
                <a:spcPct val="80000"/>
              </a:lnSpc>
            </a:pPr>
            <a:r>
              <a:rPr lang="en-AU" sz="2800" smtClean="0">
                <a:solidFill>
                  <a:schemeClr val="tx2"/>
                </a:solidFill>
              </a:rPr>
              <a:t>Citric Acid</a:t>
            </a:r>
          </a:p>
          <a:p>
            <a:pPr lvl="3">
              <a:lnSpc>
                <a:spcPct val="80000"/>
              </a:lnSpc>
            </a:pPr>
            <a:r>
              <a:rPr lang="en-AU" sz="2400" smtClean="0">
                <a:solidFill>
                  <a:schemeClr val="tx2"/>
                </a:solidFill>
              </a:rPr>
              <a:t>Lemon Juice</a:t>
            </a:r>
          </a:p>
          <a:p>
            <a:pPr lvl="2">
              <a:lnSpc>
                <a:spcPct val="80000"/>
              </a:lnSpc>
            </a:pPr>
            <a:r>
              <a:rPr lang="en-AU" sz="2800" smtClean="0">
                <a:solidFill>
                  <a:schemeClr val="tx2"/>
                </a:solidFill>
              </a:rPr>
              <a:t>Acetic Acid</a:t>
            </a:r>
          </a:p>
          <a:p>
            <a:pPr lvl="3">
              <a:lnSpc>
                <a:spcPct val="80000"/>
              </a:lnSpc>
            </a:pPr>
            <a:r>
              <a:rPr lang="en-AU" sz="2400" smtClean="0">
                <a:solidFill>
                  <a:schemeClr val="tx2"/>
                </a:solidFill>
              </a:rPr>
              <a:t>Vinegar</a:t>
            </a:r>
          </a:p>
          <a:p>
            <a:pPr lvl="2">
              <a:lnSpc>
                <a:spcPct val="80000"/>
              </a:lnSpc>
            </a:pPr>
            <a:r>
              <a:rPr lang="en-AU" sz="2800" smtClean="0">
                <a:solidFill>
                  <a:schemeClr val="tx2"/>
                </a:solidFill>
              </a:rPr>
              <a:t>Carbonic Acid</a:t>
            </a:r>
          </a:p>
          <a:p>
            <a:pPr lvl="3">
              <a:lnSpc>
                <a:spcPct val="80000"/>
              </a:lnSpc>
            </a:pPr>
            <a:r>
              <a:rPr lang="en-AU" sz="2400" smtClean="0">
                <a:solidFill>
                  <a:schemeClr val="tx2"/>
                </a:solidFill>
              </a:rPr>
              <a:t>Soft Drink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29699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AU" sz="3600" smtClean="0"/>
              <a:t>Acids and Bases are found everywhere</a:t>
            </a:r>
          </a:p>
          <a:p>
            <a:pPr lvl="1">
              <a:lnSpc>
                <a:spcPct val="80000"/>
              </a:lnSpc>
            </a:pPr>
            <a:r>
              <a:rPr lang="en-AU" sz="3200" smtClean="0">
                <a:solidFill>
                  <a:schemeClr val="tx2"/>
                </a:solidFill>
              </a:rPr>
              <a:t>Common bases include:</a:t>
            </a:r>
          </a:p>
          <a:p>
            <a:pPr lvl="2">
              <a:lnSpc>
                <a:spcPct val="80000"/>
              </a:lnSpc>
            </a:pPr>
            <a:r>
              <a:rPr lang="en-AU" sz="2800" smtClean="0">
                <a:solidFill>
                  <a:schemeClr val="tx2"/>
                </a:solidFill>
              </a:rPr>
              <a:t>Soaps and Detergents</a:t>
            </a:r>
          </a:p>
          <a:p>
            <a:pPr lvl="2">
              <a:lnSpc>
                <a:spcPct val="80000"/>
              </a:lnSpc>
            </a:pPr>
            <a:r>
              <a:rPr lang="en-AU" sz="2800" smtClean="0">
                <a:solidFill>
                  <a:schemeClr val="tx2"/>
                </a:solidFill>
              </a:rPr>
              <a:t>Lime</a:t>
            </a:r>
          </a:p>
          <a:p>
            <a:pPr lvl="2">
              <a:lnSpc>
                <a:spcPct val="80000"/>
              </a:lnSpc>
            </a:pPr>
            <a:r>
              <a:rPr lang="en-AU" sz="2800" smtClean="0">
                <a:solidFill>
                  <a:schemeClr val="tx2"/>
                </a:solidFill>
              </a:rPr>
              <a:t>Antacids</a:t>
            </a:r>
          </a:p>
          <a:p>
            <a:endParaRPr lang="en-AU" smtClean="0"/>
          </a:p>
        </p:txBody>
      </p:sp>
    </p:spTree>
  </p:cSld>
  <p:clrMapOvr>
    <a:masterClrMapping/>
  </p:clrMapOvr>
  <p:transition spd="slow">
    <p:wipe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4"/>
          <p:cNvSpPr>
            <a:spLocks noGrp="1"/>
          </p:cNvSpPr>
          <p:nvPr>
            <p:ph type="title"/>
          </p:nvPr>
        </p:nvSpPr>
        <p:spPr>
          <a:xfrm>
            <a:off x="762000" y="269875"/>
            <a:ext cx="8077200" cy="1143000"/>
          </a:xfrm>
        </p:spPr>
        <p:txBody>
          <a:bodyPr/>
          <a:lstStyle/>
          <a:p>
            <a:r>
              <a:rPr lang="en-AU" smtClean="0">
                <a:solidFill>
                  <a:schemeClr val="tx2"/>
                </a:solidFill>
              </a:rPr>
              <a:t>Acids and Bases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762000" y="1597025"/>
            <a:ext cx="8077200" cy="4297363"/>
          </a:xfrm>
        </p:spPr>
        <p:txBody>
          <a:bodyPr rtlCol="0">
            <a:normAutofit fontScale="85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dirty="0" smtClean="0">
                <a:solidFill>
                  <a:schemeClr val="tx2"/>
                </a:solidFill>
              </a:rPr>
              <a:t>Features of Acids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AU" dirty="0" smtClean="0">
                <a:solidFill>
                  <a:schemeClr val="tx2"/>
                </a:solidFill>
              </a:rPr>
              <a:t>Taste sour </a:t>
            </a:r>
            <a:r>
              <a:rPr lang="en-AU" dirty="0" smtClean="0"/>
              <a:t>(from </a:t>
            </a:r>
            <a:r>
              <a:rPr lang="en-AU" dirty="0" err="1" smtClean="0"/>
              <a:t>latin</a:t>
            </a:r>
            <a:r>
              <a:rPr lang="en-AU" dirty="0" smtClean="0"/>
              <a:t> </a:t>
            </a:r>
            <a:r>
              <a:rPr lang="en-AU" i="1" dirty="0" err="1" smtClean="0"/>
              <a:t>Acidus</a:t>
            </a:r>
            <a:r>
              <a:rPr lang="en-AU" i="1" dirty="0" smtClean="0"/>
              <a:t>/</a:t>
            </a:r>
            <a:r>
              <a:rPr lang="en-AU" i="1" dirty="0" err="1" smtClean="0"/>
              <a:t>acere</a:t>
            </a:r>
            <a:r>
              <a:rPr lang="en-AU" dirty="0" smtClean="0"/>
              <a:t> meaning sour)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AU" dirty="0" smtClean="0">
                <a:solidFill>
                  <a:schemeClr val="tx2"/>
                </a:solidFill>
              </a:rPr>
              <a:t>Corrosive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AU" dirty="0" smtClean="0">
                <a:solidFill>
                  <a:schemeClr val="tx2"/>
                </a:solidFill>
              </a:rPr>
              <a:t>React with bases to form salt and water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AU" dirty="0" smtClean="0">
                <a:solidFill>
                  <a:schemeClr val="tx2"/>
                </a:solidFill>
              </a:rPr>
              <a:t>React with metals to form hydrogen gas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dirty="0" smtClean="0">
                <a:solidFill>
                  <a:schemeClr val="tx2"/>
                </a:solidFill>
              </a:rPr>
              <a:t>Features of Bases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AU" dirty="0" smtClean="0">
                <a:solidFill>
                  <a:schemeClr val="tx2"/>
                </a:solidFill>
              </a:rPr>
              <a:t>Taste Bitter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AU" dirty="0" smtClean="0">
                <a:solidFill>
                  <a:schemeClr val="tx2"/>
                </a:solidFill>
              </a:rPr>
              <a:t>Feel Slippery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AU" dirty="0" smtClean="0">
                <a:solidFill>
                  <a:schemeClr val="tx2"/>
                </a:solidFill>
              </a:rPr>
              <a:t>Corrosive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AU" dirty="0" smtClean="0">
                <a:solidFill>
                  <a:schemeClr val="tx2"/>
                </a:solidFill>
              </a:rPr>
              <a:t>Alkalis are bases that dissolve in water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AU" dirty="0" smtClean="0">
                <a:solidFill>
                  <a:schemeClr val="tx2"/>
                </a:solidFill>
              </a:rPr>
              <a:t>React with acids to form salt and water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4"/>
          <p:cNvSpPr>
            <a:spLocks noGrp="1"/>
          </p:cNvSpPr>
          <p:nvPr>
            <p:ph type="title"/>
          </p:nvPr>
        </p:nvSpPr>
        <p:spPr>
          <a:xfrm>
            <a:off x="762000" y="269875"/>
            <a:ext cx="8077200" cy="1143000"/>
          </a:xfrm>
        </p:spPr>
        <p:txBody>
          <a:bodyPr/>
          <a:lstStyle/>
          <a:p>
            <a:r>
              <a:rPr lang="en-AU" dirty="0" smtClean="0">
                <a:solidFill>
                  <a:schemeClr val="tx2"/>
                </a:solidFill>
              </a:rPr>
              <a:t>Acids and Bases</a:t>
            </a:r>
          </a:p>
        </p:txBody>
      </p:sp>
      <p:sp>
        <p:nvSpPr>
          <p:cNvPr id="20482" name="Content Placeholder 5"/>
          <p:cNvSpPr>
            <a:spLocks noGrp="1"/>
          </p:cNvSpPr>
          <p:nvPr>
            <p:ph idx="1"/>
          </p:nvPr>
        </p:nvSpPr>
        <p:spPr>
          <a:xfrm>
            <a:off x="762000" y="1597025"/>
            <a:ext cx="8077200" cy="4297363"/>
          </a:xfrm>
        </p:spPr>
        <p:txBody>
          <a:bodyPr/>
          <a:lstStyle/>
          <a:p>
            <a:r>
              <a:rPr lang="en-AU" dirty="0" smtClean="0"/>
              <a:t>Definitions of acids </a:t>
            </a:r>
          </a:p>
          <a:p>
            <a:r>
              <a:rPr lang="en-AU" dirty="0" smtClean="0"/>
              <a:t>Boyle described them that they neutralise bases and that they are sour</a:t>
            </a:r>
          </a:p>
          <a:p>
            <a:r>
              <a:rPr lang="en-AU" dirty="0" smtClean="0"/>
              <a:t>Arrhenius, </a:t>
            </a:r>
          </a:p>
          <a:p>
            <a:pPr lvl="1"/>
            <a:r>
              <a:rPr lang="en-AU" dirty="0" smtClean="0"/>
              <a:t>Increase H</a:t>
            </a:r>
            <a:r>
              <a:rPr lang="en-AU" baseline="-25000" dirty="0" smtClean="0"/>
              <a:t>3</a:t>
            </a:r>
            <a:r>
              <a:rPr lang="en-AU" dirty="0" smtClean="0"/>
              <a:t>O+ concentration</a:t>
            </a:r>
          </a:p>
          <a:p>
            <a:r>
              <a:rPr lang="en-AU" dirty="0" err="1" smtClean="0"/>
              <a:t>Bronsted</a:t>
            </a:r>
            <a:r>
              <a:rPr lang="en-AU" dirty="0" smtClean="0"/>
              <a:t>-Lowry</a:t>
            </a:r>
          </a:p>
          <a:p>
            <a:pPr lvl="1"/>
            <a:r>
              <a:rPr lang="en-AU" dirty="0" smtClean="0"/>
              <a:t>Donates H+ ion</a:t>
            </a:r>
          </a:p>
          <a:p>
            <a:endParaRPr lang="en-AU" dirty="0" smtClean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4"/>
          <p:cNvSpPr>
            <a:spLocks noGrp="1"/>
          </p:cNvSpPr>
          <p:nvPr>
            <p:ph type="title"/>
          </p:nvPr>
        </p:nvSpPr>
        <p:spPr>
          <a:xfrm>
            <a:off x="762000" y="269875"/>
            <a:ext cx="8077200" cy="1143000"/>
          </a:xfrm>
        </p:spPr>
        <p:txBody>
          <a:bodyPr/>
          <a:lstStyle/>
          <a:p>
            <a:r>
              <a:rPr lang="en-AU" dirty="0" smtClean="0">
                <a:solidFill>
                  <a:schemeClr val="tx2"/>
                </a:solidFill>
              </a:rPr>
              <a:t>Acids and Bases</a:t>
            </a:r>
          </a:p>
        </p:txBody>
      </p:sp>
      <p:sp>
        <p:nvSpPr>
          <p:cNvPr id="21506" name="Content Placeholder 5"/>
          <p:cNvSpPr>
            <a:spLocks noGrp="1"/>
          </p:cNvSpPr>
          <p:nvPr>
            <p:ph idx="1"/>
          </p:nvPr>
        </p:nvSpPr>
        <p:spPr>
          <a:xfrm>
            <a:off x="762000" y="1597025"/>
            <a:ext cx="8077200" cy="4297363"/>
          </a:xfrm>
        </p:spPr>
        <p:txBody>
          <a:bodyPr/>
          <a:lstStyle/>
          <a:p>
            <a:r>
              <a:rPr lang="en-AU" smtClean="0"/>
              <a:t>Definitions of bases</a:t>
            </a:r>
          </a:p>
          <a:p>
            <a:r>
              <a:rPr lang="en-AU" smtClean="0"/>
              <a:t>Arrhenius, </a:t>
            </a:r>
          </a:p>
          <a:p>
            <a:pPr lvl="1"/>
            <a:r>
              <a:rPr lang="en-AU" smtClean="0"/>
              <a:t>Increase HO- concentration</a:t>
            </a:r>
          </a:p>
          <a:p>
            <a:r>
              <a:rPr lang="en-AU" smtClean="0"/>
              <a:t>Bronsted-Lowry</a:t>
            </a:r>
          </a:p>
          <a:p>
            <a:pPr lvl="1"/>
            <a:r>
              <a:rPr lang="en-AU" smtClean="0"/>
              <a:t>Accepts H+ ion</a:t>
            </a:r>
          </a:p>
          <a:p>
            <a:endParaRPr lang="en-AU" smtClean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059832" y="1556792"/>
            <a:ext cx="581439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AU" sz="2400" dirty="0">
                <a:solidFill>
                  <a:srgbClr val="002060"/>
                </a:solidFill>
              </a:rPr>
              <a:t>Vinegar + Baking Soda &gt; Carbonic Acid</a:t>
            </a:r>
          </a:p>
          <a:p>
            <a:pPr marL="514350" indent="-514350">
              <a:buFont typeface="+mj-lt"/>
              <a:buAutoNum type="arabicPeriod"/>
            </a:pPr>
            <a:r>
              <a:rPr lang="en-AU" sz="2400" dirty="0">
                <a:solidFill>
                  <a:srgbClr val="002060"/>
                </a:solidFill>
              </a:rPr>
              <a:t>Carbonic Acid &gt; Water + Carbon Dioxide</a:t>
            </a:r>
          </a:p>
          <a:p>
            <a:pPr marL="514350" indent="-514350">
              <a:buFont typeface="+mj-lt"/>
              <a:buAutoNum type="arabicPeriod"/>
            </a:pPr>
            <a:endParaRPr lang="en-AU" sz="2400" dirty="0">
              <a:solidFill>
                <a:srgbClr val="00206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AU" sz="2400" dirty="0">
                <a:solidFill>
                  <a:srgbClr val="002060"/>
                </a:solidFill>
              </a:rPr>
              <a:t>Vinegar: CH</a:t>
            </a:r>
            <a:r>
              <a:rPr lang="en-AU" sz="2400" baseline="-25000" dirty="0">
                <a:solidFill>
                  <a:srgbClr val="002060"/>
                </a:solidFill>
              </a:rPr>
              <a:t>3</a:t>
            </a:r>
            <a:r>
              <a:rPr lang="en-AU" sz="2400" dirty="0">
                <a:solidFill>
                  <a:srgbClr val="002060"/>
                </a:solidFill>
              </a:rPr>
              <a:t>COOH -&gt; CH</a:t>
            </a:r>
            <a:r>
              <a:rPr lang="en-AU" sz="2400" baseline="-25000" dirty="0">
                <a:solidFill>
                  <a:srgbClr val="002060"/>
                </a:solidFill>
              </a:rPr>
              <a:t>3</a:t>
            </a:r>
            <a:r>
              <a:rPr lang="en-AU" sz="2400" dirty="0">
                <a:solidFill>
                  <a:srgbClr val="002060"/>
                </a:solidFill>
              </a:rPr>
              <a:t>COO</a:t>
            </a:r>
            <a:r>
              <a:rPr lang="en-AU" sz="2400" baseline="30000" dirty="0">
                <a:solidFill>
                  <a:srgbClr val="002060"/>
                </a:solidFill>
              </a:rPr>
              <a:t>-</a:t>
            </a:r>
            <a:r>
              <a:rPr lang="en-AU" sz="2400" dirty="0">
                <a:solidFill>
                  <a:srgbClr val="002060"/>
                </a:solidFill>
              </a:rPr>
              <a:t> + </a:t>
            </a:r>
            <a:r>
              <a:rPr lang="en-AU" sz="2400" dirty="0">
                <a:solidFill>
                  <a:srgbClr val="FF0000"/>
                </a:solidFill>
              </a:rPr>
              <a:t>H</a:t>
            </a:r>
            <a:r>
              <a:rPr lang="en-AU" sz="2400" baseline="30000" dirty="0">
                <a:solidFill>
                  <a:srgbClr val="FF0000"/>
                </a:solidFill>
              </a:rPr>
              <a:t>+</a:t>
            </a:r>
            <a:r>
              <a:rPr lang="en-AU" sz="2400" dirty="0">
                <a:solidFill>
                  <a:srgbClr val="FF0000"/>
                </a:solidFill>
              </a:rPr>
              <a:t/>
            </a:r>
            <a:br>
              <a:rPr lang="en-AU" sz="2400" dirty="0">
                <a:solidFill>
                  <a:srgbClr val="FF0000"/>
                </a:solidFill>
              </a:rPr>
            </a:br>
            <a:r>
              <a:rPr lang="en-AU" sz="2400" dirty="0">
                <a:solidFill>
                  <a:srgbClr val="002060"/>
                </a:solidFill>
              </a:rPr>
              <a:t>Baking Soda: NaHCO</a:t>
            </a:r>
            <a:r>
              <a:rPr lang="en-AU" sz="2400" baseline="-25000" dirty="0">
                <a:solidFill>
                  <a:srgbClr val="002060"/>
                </a:solidFill>
              </a:rPr>
              <a:t>3</a:t>
            </a:r>
            <a:r>
              <a:rPr lang="en-AU" sz="2400" dirty="0">
                <a:solidFill>
                  <a:srgbClr val="002060"/>
                </a:solidFill>
              </a:rPr>
              <a:t> -&gt; Na</a:t>
            </a:r>
            <a:r>
              <a:rPr lang="en-AU" sz="2400" baseline="30000" dirty="0">
                <a:solidFill>
                  <a:srgbClr val="002060"/>
                </a:solidFill>
              </a:rPr>
              <a:t>+</a:t>
            </a:r>
            <a:r>
              <a:rPr lang="en-AU" sz="2400" dirty="0">
                <a:solidFill>
                  <a:srgbClr val="002060"/>
                </a:solidFill>
              </a:rPr>
              <a:t> + </a:t>
            </a:r>
            <a:r>
              <a:rPr lang="en-AU" sz="2400" dirty="0">
                <a:solidFill>
                  <a:srgbClr val="7030A0"/>
                </a:solidFill>
              </a:rPr>
              <a:t>HCO</a:t>
            </a:r>
            <a:r>
              <a:rPr lang="en-AU" sz="2400" baseline="-25000" dirty="0">
                <a:solidFill>
                  <a:srgbClr val="7030A0"/>
                </a:solidFill>
              </a:rPr>
              <a:t>3</a:t>
            </a:r>
            <a:r>
              <a:rPr lang="en-AU" sz="2400" dirty="0">
                <a:solidFill>
                  <a:srgbClr val="7030A0"/>
                </a:solidFill>
              </a:rPr>
              <a:t> </a:t>
            </a:r>
            <a:r>
              <a:rPr lang="en-AU" sz="2400" baseline="30000" dirty="0">
                <a:solidFill>
                  <a:srgbClr val="7030A0"/>
                </a:solidFill>
              </a:rPr>
              <a:t>-</a:t>
            </a:r>
            <a:r>
              <a:rPr lang="en-AU" sz="2400" dirty="0">
                <a:solidFill>
                  <a:srgbClr val="002060"/>
                </a:solidFill>
              </a:rPr>
              <a:t/>
            </a:r>
            <a:br>
              <a:rPr lang="en-AU" sz="2400" dirty="0">
                <a:solidFill>
                  <a:srgbClr val="002060"/>
                </a:solidFill>
              </a:rPr>
            </a:br>
            <a:endParaRPr lang="en-AU" sz="2400" dirty="0">
              <a:solidFill>
                <a:srgbClr val="00206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AU" sz="2400" dirty="0">
                <a:solidFill>
                  <a:srgbClr val="FF0000"/>
                </a:solidFill>
              </a:rPr>
              <a:t>H</a:t>
            </a:r>
            <a:r>
              <a:rPr lang="en-AU" sz="2400" baseline="30000" dirty="0">
                <a:solidFill>
                  <a:srgbClr val="FF0000"/>
                </a:solidFill>
              </a:rPr>
              <a:t>+</a:t>
            </a:r>
            <a:r>
              <a:rPr lang="en-AU" sz="2400" dirty="0">
                <a:solidFill>
                  <a:srgbClr val="002060"/>
                </a:solidFill>
              </a:rPr>
              <a:t>+ </a:t>
            </a:r>
            <a:r>
              <a:rPr lang="en-AU" sz="2400" dirty="0">
                <a:solidFill>
                  <a:srgbClr val="7030A0"/>
                </a:solidFill>
              </a:rPr>
              <a:t>HCO</a:t>
            </a:r>
            <a:r>
              <a:rPr lang="en-AU" sz="2400" baseline="-25000" dirty="0">
                <a:solidFill>
                  <a:srgbClr val="7030A0"/>
                </a:solidFill>
              </a:rPr>
              <a:t>3</a:t>
            </a:r>
            <a:r>
              <a:rPr lang="en-AU" sz="2400" baseline="30000" dirty="0">
                <a:solidFill>
                  <a:srgbClr val="002060"/>
                </a:solidFill>
              </a:rPr>
              <a:t>-</a:t>
            </a:r>
            <a:r>
              <a:rPr lang="en-AU" sz="2400" dirty="0">
                <a:solidFill>
                  <a:srgbClr val="002060"/>
                </a:solidFill>
              </a:rPr>
              <a:t> -&gt; H</a:t>
            </a:r>
            <a:r>
              <a:rPr lang="en-AU" sz="2400" baseline="-25000" dirty="0">
                <a:solidFill>
                  <a:srgbClr val="002060"/>
                </a:solidFill>
              </a:rPr>
              <a:t>2</a:t>
            </a:r>
            <a:r>
              <a:rPr lang="en-AU" sz="2400" dirty="0">
                <a:solidFill>
                  <a:srgbClr val="002060"/>
                </a:solidFill>
              </a:rPr>
              <a:t>CO</a:t>
            </a:r>
            <a:r>
              <a:rPr lang="en-AU" sz="2400" baseline="-25000" dirty="0">
                <a:solidFill>
                  <a:srgbClr val="002060"/>
                </a:solidFill>
              </a:rPr>
              <a:t>3</a:t>
            </a:r>
            <a:r>
              <a:rPr lang="en-AU" sz="2400" dirty="0">
                <a:solidFill>
                  <a:srgbClr val="002060"/>
                </a:solidFill>
              </a:rPr>
              <a:t> Carbonic Acid </a:t>
            </a:r>
            <a:br>
              <a:rPr lang="en-AU" sz="2400" dirty="0">
                <a:solidFill>
                  <a:srgbClr val="002060"/>
                </a:solidFill>
              </a:rPr>
            </a:br>
            <a:endParaRPr lang="en-AU" sz="2400" dirty="0">
              <a:solidFill>
                <a:srgbClr val="00206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AU" sz="2400" dirty="0">
                <a:solidFill>
                  <a:srgbClr val="002060"/>
                </a:solidFill>
              </a:rPr>
              <a:t>H</a:t>
            </a:r>
            <a:r>
              <a:rPr lang="en-AU" sz="2400" baseline="-25000" dirty="0">
                <a:solidFill>
                  <a:srgbClr val="002060"/>
                </a:solidFill>
              </a:rPr>
              <a:t>2</a:t>
            </a:r>
            <a:r>
              <a:rPr lang="en-AU" sz="2400" dirty="0">
                <a:solidFill>
                  <a:srgbClr val="002060"/>
                </a:solidFill>
              </a:rPr>
              <a:t>CO</a:t>
            </a:r>
            <a:r>
              <a:rPr lang="en-AU" sz="2400" baseline="-25000" dirty="0">
                <a:solidFill>
                  <a:srgbClr val="002060"/>
                </a:solidFill>
              </a:rPr>
              <a:t>3</a:t>
            </a:r>
            <a:r>
              <a:rPr lang="en-AU" sz="2400" dirty="0">
                <a:solidFill>
                  <a:srgbClr val="002060"/>
                </a:solidFill>
              </a:rPr>
              <a:t> -&gt; H</a:t>
            </a:r>
            <a:r>
              <a:rPr lang="en-AU" sz="2400" baseline="-25000" dirty="0">
                <a:solidFill>
                  <a:srgbClr val="002060"/>
                </a:solidFill>
              </a:rPr>
              <a:t>2</a:t>
            </a:r>
            <a:r>
              <a:rPr lang="en-AU" sz="2400" dirty="0">
                <a:solidFill>
                  <a:srgbClr val="002060"/>
                </a:solidFill>
              </a:rPr>
              <a:t>O + CO</a:t>
            </a:r>
            <a:r>
              <a:rPr lang="en-AU" sz="2400" baseline="-25000" dirty="0">
                <a:solidFill>
                  <a:srgbClr val="002060"/>
                </a:solidFill>
              </a:rPr>
              <a:t>2</a:t>
            </a:r>
            <a:endParaRPr lang="en-A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2627784" y="404664"/>
            <a:ext cx="59046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200" dirty="0" smtClean="0">
                <a:solidFill>
                  <a:srgbClr val="002060"/>
                </a:solidFill>
              </a:rPr>
              <a:t>In our fizzy bubbly prac:</a:t>
            </a:r>
            <a:endParaRPr lang="en-AU" sz="3200" dirty="0">
              <a:solidFill>
                <a:srgbClr val="002060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2627784" y="3212976"/>
            <a:ext cx="6246440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7062172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yI2DOt6RzRcU51QxdhNewL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AGzTPKJNXuuOK4v20iPS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0uhWvCQomImT50qU5y4Znw"/>
</p:tagLst>
</file>

<file path=ppt/theme/theme1.xml><?xml version="1.0" encoding="utf-8"?>
<a:theme xmlns:a="http://schemas.openxmlformats.org/drawingml/2006/main" name="Traini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Training</Template>
  <TotalTime>0</TotalTime>
  <Words>347</Words>
  <Application>Microsoft Office PowerPoint</Application>
  <PresentationFormat>On-screen Show (4:3)</PresentationFormat>
  <Paragraphs>70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Training</vt:lpstr>
      <vt:lpstr>Acids Bases and pH</vt:lpstr>
      <vt:lpstr>Acids and Bases</vt:lpstr>
      <vt:lpstr>PowerPoint Presentation</vt:lpstr>
      <vt:lpstr>Acids and Bases</vt:lpstr>
      <vt:lpstr>Acids and Bases</vt:lpstr>
      <vt:lpstr>Acids and Bases</vt:lpstr>
      <vt:lpstr>PowerPoint Presentation</vt:lpstr>
    </vt:vector>
  </TitlesOfParts>
  <Manager/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ACIDS BASES AND PH</dc:title>
  <dc:creator/>
  <cp:lastModifiedBy/>
  <cp:revision>2</cp:revision>
  <dcterms:created xsi:type="dcterms:W3CDTF">2012-02-12T08:04:16Z</dcterms:created>
  <dcterms:modified xsi:type="dcterms:W3CDTF">2012-02-29T04:55:52Z</dcterms:modified>
</cp:coreProperties>
</file>